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4"/>
  </p:notesMasterIdLst>
  <p:handoutMasterIdLst>
    <p:handoutMasterId r:id="rId35"/>
  </p:handoutMasterIdLst>
  <p:sldIdLst>
    <p:sldId id="257" r:id="rId5"/>
    <p:sldId id="267" r:id="rId6"/>
    <p:sldId id="291" r:id="rId7"/>
    <p:sldId id="299" r:id="rId8"/>
    <p:sldId id="292" r:id="rId9"/>
    <p:sldId id="293" r:id="rId10"/>
    <p:sldId id="294" r:id="rId11"/>
    <p:sldId id="300" r:id="rId12"/>
    <p:sldId id="264" r:id="rId13"/>
    <p:sldId id="278" r:id="rId14"/>
    <p:sldId id="269" r:id="rId15"/>
    <p:sldId id="279" r:id="rId16"/>
    <p:sldId id="280" r:id="rId17"/>
    <p:sldId id="281" r:id="rId18"/>
    <p:sldId id="282" r:id="rId19"/>
    <p:sldId id="283" r:id="rId20"/>
    <p:sldId id="276" r:id="rId21"/>
    <p:sldId id="285" r:id="rId22"/>
    <p:sldId id="286" r:id="rId23"/>
    <p:sldId id="287" r:id="rId24"/>
    <p:sldId id="288" r:id="rId25"/>
    <p:sldId id="284" r:id="rId26"/>
    <p:sldId id="290" r:id="rId27"/>
    <p:sldId id="289" r:id="rId28"/>
    <p:sldId id="295" r:id="rId29"/>
    <p:sldId id="296" r:id="rId30"/>
    <p:sldId id="297" r:id="rId31"/>
    <p:sldId id="298" r:id="rId32"/>
    <p:sldId id="301" r:id="rId33"/>
  </p:sldIdLst>
  <p:sldSz cx="12188825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280" autoAdjust="0"/>
  </p:normalViewPr>
  <p:slideViewPr>
    <p:cSldViewPr>
      <p:cViewPr varScale="1">
        <p:scale>
          <a:sx n="106" d="100"/>
          <a:sy n="106" d="100"/>
        </p:scale>
        <p:origin x="792" y="114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A5A207F-0F91-42F2-96D0-049C6003623B}" type="datetimeFigureOut">
              <a:rPr lang="en-US"/>
              <a:t>2/18/2026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C567D4A-04CB-4EDF-8FB1-342A02FC8EC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0125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8CC13F5-F2B1-464B-BE8F-27ABFBD2FBDE}" type="datetimeFigureOut">
              <a:rPr lang="en-US"/>
              <a:t>2/18/2026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442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E61351F-DBB1-4664-ADA9-83BC7CB8848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2362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883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3814" y="990600"/>
            <a:ext cx="8458200" cy="3200400"/>
          </a:xfrm>
        </p:spPr>
        <p:txBody>
          <a:bodyPr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3813" y="4267200"/>
            <a:ext cx="8458200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2/18/2026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53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600200">
              <a:defRPr/>
            </a:lvl6pPr>
            <a:lvl7pPr marL="1874520">
              <a:defRPr/>
            </a:lvl7pPr>
            <a:lvl8pPr marL="2148840">
              <a:defRPr/>
            </a:lvl8pPr>
            <a:lvl9pPr marL="2423160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2/18/2026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57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52014" y="381000"/>
            <a:ext cx="1904998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3814" y="381000"/>
            <a:ext cx="8305800" cy="57912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2/18/2026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26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2/18/2026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76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2057400"/>
            <a:ext cx="8458201" cy="2666999"/>
          </a:xfrm>
        </p:spPr>
        <p:txBody>
          <a:bodyPr anchor="b">
            <a:normAutofit/>
          </a:bodyPr>
          <a:lstStyle>
            <a:lvl1pPr algn="l">
              <a:defRPr sz="4800" b="0" i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4876800"/>
            <a:ext cx="8458201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2/18/2026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62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700016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035" y="1676401"/>
            <a:ext cx="4700016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2/18/2026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46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1676399"/>
            <a:ext cx="4701142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3813" y="2516457"/>
            <a:ext cx="4701142" cy="365574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676399"/>
            <a:ext cx="4703259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516457"/>
            <a:ext cx="4703259" cy="365574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2/18/2026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55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2/18/2026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59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2/18/2026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39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0811" y="1676400"/>
            <a:ext cx="3810000" cy="243840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3813" y="685800"/>
            <a:ext cx="617220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0811" y="4191000"/>
            <a:ext cx="3810000" cy="1524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2/18/2026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85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0812" y="1676400"/>
            <a:ext cx="3810000" cy="2438400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522412" y="0"/>
            <a:ext cx="5943601" cy="6858000"/>
          </a:xfrm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0812" y="4191000"/>
            <a:ext cx="3810000" cy="1524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949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36614" y="0"/>
            <a:ext cx="11352212" cy="6858000"/>
          </a:xfrm>
          <a:prstGeom prst="rect">
            <a:avLst/>
          </a:prstGeom>
          <a:gradFill>
            <a:gsLst>
              <a:gs pos="0">
                <a:schemeClr val="bg1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1676400"/>
            <a:ext cx="96012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7178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3CD9712D-992A-4AB1-A5C2-575F75921AA2}" type="datetimeFigureOut">
              <a:rPr lang="en-US" smtClean="0"/>
              <a:pPr/>
              <a:t>2/18/2026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512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72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8600" algn="l" defTabSz="914400" rtl="0" eaLnBrk="1" latinLnBrk="0" hangingPunct="1">
        <a:lnSpc>
          <a:spcPct val="90000"/>
        </a:lnSpc>
        <a:spcBef>
          <a:spcPts val="1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Let’s Talk About </a:t>
            </a:r>
            <a:br>
              <a:rPr lang="en-US" dirty="0"/>
            </a:br>
            <a:r>
              <a:rPr lang="en-US" dirty="0"/>
              <a:t>Eating Disorders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Reclaiming Health, Hope, and Balance</a:t>
            </a:r>
          </a:p>
        </p:txBody>
      </p:sp>
    </p:spTree>
    <p:extLst>
      <p:ext uri="{BB962C8B-B14F-4D97-AF65-F5344CB8AC3E}">
        <p14:creationId xmlns:p14="http://schemas.microsoft.com/office/powerpoint/2010/main" val="319817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677306-465E-0E8A-DACE-8A5F6F8F06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70ADC-8270-AFB9-0068-64E674B5E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Influences on Eating Behavior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4A6C3A-A37F-3CE4-CE6B-04F6FE6589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274320" lvl="1" indent="0">
              <a:buNone/>
            </a:pPr>
            <a:r>
              <a:rPr lang="en-US" dirty="0"/>
              <a:t>4. Cultural &amp; Religious Factors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/>
              <a:t>Cultural expectations around body size or eating habits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/>
              <a:t>Religious fasting practices or food restrictions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/>
              <a:t>Community norms around celebration, food, and discipline</a:t>
            </a:r>
          </a:p>
          <a:p>
            <a:pPr marL="274320" lvl="1" indent="0">
              <a:buNone/>
            </a:pPr>
            <a:r>
              <a:rPr lang="en-US" dirty="0"/>
              <a:t>5. Health Trends &amp; Wellness Culture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/>
              <a:t>Diets marketed as “lifestyle changes” or “health plans”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/>
              <a:t>Fitness or nutrition trends that encourage control or rigidity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/>
              <a:t>Weight as a measure of health</a:t>
            </a:r>
          </a:p>
          <a:p>
            <a:pPr marL="274320" lvl="1" indent="0">
              <a:buNone/>
            </a:pPr>
            <a:r>
              <a:rPr lang="en-US" dirty="0"/>
              <a:t>6. Emotional &amp; Psychological Factors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/>
              <a:t>Anxiety, depression, grief, or trauma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/>
              <a:t>Low self-esteem or body dissatisfaction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/>
              <a:t>Using food to cope with stress or emotions</a:t>
            </a:r>
          </a:p>
          <a:p>
            <a:pPr marL="731520" lvl="1" indent="-457200">
              <a:buFont typeface="+mj-lt"/>
              <a:buAutoNum type="arabicPeriod"/>
            </a:pPr>
            <a:endParaRPr lang="en-US" dirty="0"/>
          </a:p>
          <a:p>
            <a:pPr marL="731520" lvl="1" indent="-45720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718827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738BB-692E-4665-BB60-5148538BF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Development of Eating Disorders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C7EDF1-CD7C-E272-16A7-5435E5E017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4000" b="1" dirty="0">
                <a:latin typeface="Juice ITC" panose="04040403040A02020202" pitchFamily="82" charset="0"/>
              </a:rPr>
              <a:t>Distorted Sense of Self</a:t>
            </a:r>
          </a:p>
          <a:p>
            <a:pPr marL="0" indent="0">
              <a:buNone/>
            </a:pPr>
            <a:r>
              <a:rPr lang="en-US" b="1" dirty="0"/>
              <a:t>Identity Becomes Tied to Appearance</a:t>
            </a:r>
          </a:p>
          <a:p>
            <a:pPr lvl="1"/>
            <a:r>
              <a:rPr lang="en-US" dirty="0"/>
              <a:t>When someone has a distorted self-image, their </a:t>
            </a:r>
            <a:r>
              <a:rPr lang="en-US" b="1" dirty="0"/>
              <a:t>worth gets measured by size, shape, or control over food</a:t>
            </a:r>
            <a:r>
              <a:rPr lang="en-US" dirty="0"/>
              <a:t> </a:t>
            </a:r>
          </a:p>
          <a:p>
            <a:pPr lvl="1"/>
            <a:r>
              <a:rPr lang="en-US" b="1" dirty="0">
                <a:highlight>
                  <a:srgbClr val="FFFF00"/>
                </a:highlight>
              </a:rPr>
              <a:t>instead </a:t>
            </a:r>
            <a:r>
              <a:rPr lang="en-US" b="1" dirty="0"/>
              <a:t>of </a:t>
            </a:r>
            <a:r>
              <a:rPr lang="en-US" b="1" u="sng" dirty="0"/>
              <a:t>values, abilities, or relationships</a:t>
            </a:r>
            <a:r>
              <a:rPr lang="en-US" b="1" dirty="0"/>
              <a:t>.</a:t>
            </a:r>
          </a:p>
          <a:p>
            <a:pPr lvl="1"/>
            <a:r>
              <a:rPr lang="en-US" dirty="0"/>
              <a:t>“I am thin” replaces “I am kind / capable / creative.”</a:t>
            </a:r>
          </a:p>
          <a:p>
            <a:pPr lvl="1"/>
            <a:r>
              <a:rPr lang="en-US" dirty="0"/>
              <a:t>Success or failure feels like it depends on the scale or the mirror.</a:t>
            </a:r>
            <a:br>
              <a:rPr lang="en-US" dirty="0"/>
            </a:br>
            <a:r>
              <a:rPr lang="en-US" dirty="0"/>
              <a:t>Over time, this shrinks their identity into something very fragile and easily shaken.</a:t>
            </a:r>
          </a:p>
          <a:p>
            <a:pPr marL="0" indent="0">
              <a:buNone/>
            </a:pPr>
            <a:endParaRPr lang="en-US" b="1" dirty="0">
              <a:latin typeface="Juice ITC" panose="04040403040A02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5031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755C9A-D05B-A355-7C33-FA4EA14B51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D20ED-CE36-1046-05AE-2DCF3DD26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Development of Eating Disorders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15C601-6774-1370-CFE6-478D1A7C70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4000" b="1" dirty="0">
                <a:latin typeface="Juice ITC" panose="04040403040A02020202" pitchFamily="82" charset="0"/>
              </a:rPr>
              <a:t>Distorted Sense of Self</a:t>
            </a:r>
          </a:p>
          <a:p>
            <a:pPr marL="0" indent="0">
              <a:buNone/>
            </a:pPr>
            <a:r>
              <a:rPr lang="en-US" b="1" dirty="0"/>
              <a:t>Body Perception Is Unreliable</a:t>
            </a:r>
          </a:p>
          <a:p>
            <a:r>
              <a:rPr lang="en-US" dirty="0"/>
              <a:t>Distorted self often means </a:t>
            </a:r>
            <a:r>
              <a:rPr lang="en-US" b="1" dirty="0"/>
              <a:t>what they see isn’t what others see</a:t>
            </a:r>
            <a:r>
              <a:rPr lang="en-US" dirty="0"/>
              <a:t>.</a:t>
            </a:r>
          </a:p>
          <a:p>
            <a:r>
              <a:rPr lang="en-US" dirty="0"/>
              <a:t>A healthy body can feel “too big.”</a:t>
            </a:r>
          </a:p>
          <a:p>
            <a:r>
              <a:rPr lang="en-US" dirty="0"/>
              <a:t>Minor changes feel catastrophic.</a:t>
            </a:r>
            <a:br>
              <a:rPr lang="en-US" dirty="0"/>
            </a:br>
            <a:r>
              <a:rPr lang="en-US" dirty="0"/>
              <a:t>This creates constant distress and mistrust of their own perception, which fuels restrictive eating, purging, or bingeing to “fix” something that isn’t actually broken.</a:t>
            </a:r>
          </a:p>
          <a:p>
            <a:pPr marL="0" indent="0">
              <a:buNone/>
            </a:pPr>
            <a:endParaRPr lang="en-US" b="1" dirty="0">
              <a:latin typeface="Juice ITC" panose="04040403040A02020202" pitchFamily="82" charset="0"/>
            </a:endParaRPr>
          </a:p>
        </p:txBody>
      </p:sp>
      <p:pic>
        <p:nvPicPr>
          <p:cNvPr id="4" name="Picture 3" descr="My musings...: Hating the person staring back at you from the mirror...">
            <a:extLst>
              <a:ext uri="{FF2B5EF4-FFF2-40B4-BE49-F238E27FC236}">
                <a16:creationId xmlns:a16="http://schemas.microsoft.com/office/drawing/2014/main" id="{FCF1E10A-C6FF-94F8-CFA2-CC86F85CA4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6212" y="419100"/>
            <a:ext cx="2819400" cy="2514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09278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910032-D1EE-E412-41A5-852DEF1713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E1812-E95A-48DD-F8DF-7705DBA50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Development of Eating Disorders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9AAE7A-087B-A1E0-0D3E-4072EFB034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4000" b="1" dirty="0">
                <a:latin typeface="Juice ITC" panose="04040403040A02020202" pitchFamily="82" charset="0"/>
              </a:rPr>
              <a:t>Distorted Sense of Self</a:t>
            </a:r>
          </a:p>
          <a:p>
            <a:pPr marL="0" indent="0">
              <a:buNone/>
            </a:pPr>
            <a:r>
              <a:rPr lang="en-US" b="1" dirty="0"/>
              <a:t>Control Replaces Emotional Safety</a:t>
            </a:r>
          </a:p>
          <a:p>
            <a:r>
              <a:rPr lang="en-US" dirty="0"/>
              <a:t>For many people, eating behaviors become a way to:</a:t>
            </a:r>
          </a:p>
          <a:p>
            <a:pPr lvl="1"/>
            <a:r>
              <a:rPr lang="en-US" dirty="0"/>
              <a:t>Cope with anxiety or trauma</a:t>
            </a:r>
          </a:p>
          <a:p>
            <a:pPr lvl="1"/>
            <a:r>
              <a:rPr lang="en-US" dirty="0"/>
              <a:t>Feel powerful when life feels chaotic</a:t>
            </a:r>
          </a:p>
          <a:p>
            <a:pPr lvl="1"/>
            <a:r>
              <a:rPr lang="en-US" dirty="0"/>
              <a:t>Avoid emotions they don’t know how to handle</a:t>
            </a:r>
          </a:p>
          <a:p>
            <a:r>
              <a:rPr lang="en-US" dirty="0"/>
              <a:t>So instead of learning “I can handle my feelings,” the belief becomes:</a:t>
            </a:r>
            <a:br>
              <a:rPr lang="en-US" dirty="0"/>
            </a:br>
            <a:r>
              <a:rPr lang="en-US" dirty="0"/>
              <a:t>👉 “</a:t>
            </a:r>
            <a:r>
              <a:rPr lang="en-US" b="1" u="sng" dirty="0"/>
              <a:t>I can only handle life if </a:t>
            </a:r>
            <a:r>
              <a:rPr lang="en-US" b="1" u="sng" dirty="0">
                <a:highlight>
                  <a:srgbClr val="FFFF00"/>
                </a:highlight>
              </a:rPr>
              <a:t>I control </a:t>
            </a:r>
            <a:r>
              <a:rPr lang="en-US" b="1" u="sng" dirty="0"/>
              <a:t>my body or food</a:t>
            </a:r>
            <a:r>
              <a:rPr lang="en-US" dirty="0"/>
              <a:t>.”</a:t>
            </a:r>
          </a:p>
          <a:p>
            <a:r>
              <a:rPr lang="en-US" dirty="0"/>
              <a:t>That weakens emotional regulation and reinforces a fragile self-concept.</a:t>
            </a:r>
          </a:p>
          <a:p>
            <a:pPr marL="0" indent="0">
              <a:buNone/>
            </a:pPr>
            <a:endParaRPr lang="en-US" b="1" dirty="0">
              <a:latin typeface="Juice ITC" panose="04040403040A02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6982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6A37D7-6E19-669C-5862-A7DAA88ED3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DF02A-A623-1992-24C7-24ED65AD4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Development of Eating Disorders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1C550D-47FD-0F38-496B-D8D0EB13BB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4000" b="1" dirty="0">
                <a:latin typeface="Juice ITC" panose="04040403040A02020202" pitchFamily="82" charset="0"/>
              </a:rPr>
              <a:t>Distorted Sense of Self</a:t>
            </a:r>
          </a:p>
          <a:p>
            <a:pPr marL="0" indent="0">
              <a:buNone/>
            </a:pPr>
            <a:r>
              <a:rPr lang="en-US" b="1" dirty="0"/>
              <a:t>Cognitive Distortions Take Over</a:t>
            </a:r>
          </a:p>
          <a:p>
            <a:r>
              <a:rPr lang="en-US" dirty="0"/>
              <a:t>Common thought patterns:</a:t>
            </a:r>
          </a:p>
          <a:p>
            <a:pPr lvl="1"/>
            <a:r>
              <a:rPr lang="en-US" dirty="0"/>
              <a:t>All-or-nothing thinking (“I ate badly, so I failed.”)</a:t>
            </a:r>
          </a:p>
          <a:p>
            <a:pPr lvl="1"/>
            <a:r>
              <a:rPr lang="en-US" dirty="0"/>
              <a:t>Harsh self-judgment (“I’m disgusting.”)</a:t>
            </a:r>
          </a:p>
          <a:p>
            <a:pPr lvl="1"/>
            <a:r>
              <a:rPr lang="en-US" dirty="0"/>
              <a:t>Mind-reading (“Everyone thinks I’m fat.”)</a:t>
            </a:r>
          </a:p>
          <a:p>
            <a:r>
              <a:rPr lang="en-US" dirty="0"/>
              <a:t>These distortions:</a:t>
            </a:r>
            <a:br>
              <a:rPr lang="en-US" dirty="0"/>
            </a:br>
            <a:r>
              <a:rPr lang="en-US" dirty="0"/>
              <a:t>✔ deepen shame</a:t>
            </a:r>
            <a:br>
              <a:rPr lang="en-US" dirty="0"/>
            </a:br>
            <a:r>
              <a:rPr lang="en-US" dirty="0"/>
              <a:t>✔ increase isolation</a:t>
            </a:r>
            <a:br>
              <a:rPr lang="en-US" dirty="0"/>
            </a:br>
            <a:r>
              <a:rPr lang="en-US" dirty="0"/>
              <a:t>✔ reduce self-compassion</a:t>
            </a:r>
            <a:br>
              <a:rPr lang="en-US" dirty="0"/>
            </a:br>
            <a:r>
              <a:rPr lang="en-US" dirty="0"/>
              <a:t>✔ make recovery feel undeserved</a:t>
            </a:r>
          </a:p>
          <a:p>
            <a:r>
              <a:rPr lang="en-US" dirty="0"/>
              <a:t>The self becomes </a:t>
            </a:r>
            <a:r>
              <a:rPr lang="en-US" b="1" u="sng" dirty="0"/>
              <a:t>an enemy </a:t>
            </a:r>
            <a:r>
              <a:rPr lang="en-US" dirty="0"/>
              <a:t>instead of something to protect.</a:t>
            </a:r>
          </a:p>
          <a:p>
            <a:pPr marL="0" indent="0">
              <a:buNone/>
            </a:pPr>
            <a:endParaRPr lang="en-US" b="1" dirty="0">
              <a:latin typeface="Juice ITC" panose="04040403040A02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3664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4EDD5D-E8DF-9696-D351-19BE867439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D8FD6-1E5D-D6CE-E11A-6FEE52BD6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Development of Eating Disorders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A402FD-E963-E7F7-9F95-E0CE977F98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4000" b="1" dirty="0">
                <a:latin typeface="Juice ITC" panose="04040403040A02020202" pitchFamily="82" charset="0"/>
              </a:rPr>
              <a:t>Distorted Sense of Self</a:t>
            </a:r>
          </a:p>
          <a:p>
            <a:pPr marL="0" indent="0">
              <a:buNone/>
            </a:pPr>
            <a:r>
              <a:rPr lang="en-US" sz="2900" b="1" dirty="0"/>
              <a:t>Relationships Suffer</a:t>
            </a:r>
          </a:p>
          <a:p>
            <a:r>
              <a:rPr lang="en-US" dirty="0"/>
              <a:t>A distorted self and ED can lead to:</a:t>
            </a:r>
          </a:p>
          <a:p>
            <a:pPr lvl="1"/>
            <a:r>
              <a:rPr lang="en-US" dirty="0"/>
              <a:t>Withdrawal from friends and family</a:t>
            </a:r>
          </a:p>
          <a:p>
            <a:pPr lvl="1"/>
            <a:r>
              <a:rPr lang="en-US" dirty="0"/>
              <a:t>Avoiding meals or social events</a:t>
            </a:r>
          </a:p>
          <a:p>
            <a:pPr lvl="1"/>
            <a:r>
              <a:rPr lang="en-US" dirty="0"/>
              <a:t>Comparing bodies constantly</a:t>
            </a:r>
          </a:p>
          <a:p>
            <a:pPr lvl="1"/>
            <a:r>
              <a:rPr lang="en-US" dirty="0"/>
              <a:t>Feeling “less than” others</a:t>
            </a:r>
          </a:p>
          <a:p>
            <a:r>
              <a:rPr lang="en-US" dirty="0"/>
              <a:t>This can create:</a:t>
            </a:r>
          </a:p>
          <a:p>
            <a:pPr lvl="1"/>
            <a:r>
              <a:rPr lang="en-US" dirty="0"/>
              <a:t>Loneliness</a:t>
            </a:r>
          </a:p>
          <a:p>
            <a:pPr lvl="1"/>
            <a:r>
              <a:rPr lang="en-US" dirty="0"/>
              <a:t>Dependence on the disorder for identity</a:t>
            </a:r>
          </a:p>
          <a:p>
            <a:pPr lvl="1"/>
            <a:r>
              <a:rPr lang="en-US" dirty="0"/>
              <a:t>Fear of being seen as they truly are</a:t>
            </a:r>
          </a:p>
          <a:p>
            <a:r>
              <a:rPr lang="en-US" dirty="0"/>
              <a:t>So the disorder becomes a “companion” when connection feels too risky.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b="1" dirty="0">
              <a:latin typeface="Juice ITC" panose="04040403040A02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0538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B3E4FC-0712-DDEE-84A0-18F84B76DC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66021-3FE7-A33D-AAEE-DA447E102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Development of Eating Disorders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3144FE-3BD0-C142-95CD-FB204FA87F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4000" b="1" dirty="0">
                <a:latin typeface="Juice ITC" panose="04040403040A02020202" pitchFamily="82" charset="0"/>
              </a:rPr>
              <a:t>Distorted Sense of Self</a:t>
            </a:r>
          </a:p>
          <a:p>
            <a:pPr marL="0" indent="0">
              <a:buNone/>
            </a:pPr>
            <a:r>
              <a:rPr lang="en-US" b="1" dirty="0"/>
              <a:t>Long-Term Psychological Impact</a:t>
            </a:r>
          </a:p>
          <a:p>
            <a:r>
              <a:rPr lang="en-US" dirty="0"/>
              <a:t>Over time, this can lead to:</a:t>
            </a:r>
          </a:p>
          <a:p>
            <a:pPr lvl="1"/>
            <a:r>
              <a:rPr lang="en-US" dirty="0"/>
              <a:t>Chronic low self-esteem</a:t>
            </a:r>
          </a:p>
          <a:p>
            <a:pPr lvl="1"/>
            <a:r>
              <a:rPr lang="en-US" dirty="0"/>
              <a:t>Anxiety and depression</a:t>
            </a:r>
          </a:p>
          <a:p>
            <a:pPr lvl="1"/>
            <a:r>
              <a:rPr lang="en-US" dirty="0"/>
              <a:t>Perfectionism and rigidity</a:t>
            </a:r>
          </a:p>
          <a:p>
            <a:pPr lvl="1"/>
            <a:r>
              <a:rPr lang="en-US" dirty="0"/>
              <a:t>Difficulty trusting one’s own needs</a:t>
            </a:r>
          </a:p>
          <a:p>
            <a:pPr lvl="1"/>
            <a:r>
              <a:rPr lang="en-US" dirty="0"/>
              <a:t>Fear of adulthood or autonomy</a:t>
            </a:r>
          </a:p>
          <a:p>
            <a:r>
              <a:rPr lang="en-US" dirty="0"/>
              <a:t>Loss of joy</a:t>
            </a:r>
          </a:p>
          <a:p>
            <a:pPr marL="342900" indent="-342900"/>
            <a:r>
              <a:rPr lang="en-US" dirty="0"/>
              <a:t>In short:</a:t>
            </a:r>
          </a:p>
          <a:p>
            <a:pPr marL="621982" lvl="1" indent="-342900"/>
            <a:r>
              <a:rPr lang="en-US" dirty="0"/>
              <a:t>The self becomes organized around </a:t>
            </a:r>
            <a:r>
              <a:rPr lang="en-US" b="1" u="sng" dirty="0">
                <a:highlight>
                  <a:srgbClr val="FFFF00"/>
                </a:highlight>
              </a:rPr>
              <a:t>fear instead of values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b="1" dirty="0">
              <a:latin typeface="Juice ITC" panose="04040403040A02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069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Distorted Sense of Self: Why it Develops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Trauma</a:t>
            </a:r>
          </a:p>
          <a:p>
            <a:r>
              <a:rPr lang="en-US" dirty="0"/>
              <a:t>Trauma (abuse, neglect, bullying, violence, medical trauma, or chronic stress) can damage the sense of self by teaching harmful beliefs such as:</a:t>
            </a:r>
          </a:p>
          <a:p>
            <a:pPr lvl="1"/>
            <a:r>
              <a:rPr lang="en-US" dirty="0"/>
              <a:t>“I am unsafe.”</a:t>
            </a:r>
          </a:p>
          <a:p>
            <a:pPr lvl="1"/>
            <a:r>
              <a:rPr lang="en-US" dirty="0"/>
              <a:t>“Something is wrong with me.”</a:t>
            </a:r>
          </a:p>
          <a:p>
            <a:pPr lvl="1"/>
            <a:r>
              <a:rPr lang="en-US" dirty="0"/>
              <a:t>“My body failed me.”</a:t>
            </a:r>
          </a:p>
          <a:p>
            <a:pPr lvl="1"/>
            <a:r>
              <a:rPr lang="en-US" dirty="0"/>
              <a:t>“I caused what happened.”</a:t>
            </a:r>
          </a:p>
          <a:p>
            <a:r>
              <a:rPr lang="en-US" dirty="0"/>
              <a:t>Trauma can lead to:</a:t>
            </a:r>
          </a:p>
          <a:p>
            <a:pPr lvl="1"/>
            <a:r>
              <a:rPr lang="en-US" dirty="0"/>
              <a:t>Shame-based identity</a:t>
            </a:r>
          </a:p>
          <a:p>
            <a:pPr lvl="1"/>
            <a:r>
              <a:rPr lang="en-US" dirty="0"/>
              <a:t>Disconnection from the body</a:t>
            </a:r>
          </a:p>
          <a:p>
            <a:pPr lvl="1"/>
            <a:r>
              <a:rPr lang="en-US" dirty="0"/>
              <a:t>Feeling powerless or defective</a:t>
            </a:r>
          </a:p>
          <a:p>
            <a:pPr lvl="1"/>
            <a:r>
              <a:rPr lang="en-US" dirty="0"/>
              <a:t>Confusion between danger and normal stress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A distorted sense of self doesn’t appear randomly. </a:t>
            </a:r>
            <a:r>
              <a:rPr lang="en-US" b="1" dirty="0">
                <a:highlight>
                  <a:srgbClr val="FFFF00"/>
                </a:highlight>
              </a:rPr>
              <a:t>It usually forms over time as the brain tries to make sense of pain, fear, and expectations.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34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79E634-7716-B847-8DFD-5F9DCEBB39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C2159-6809-276B-40E2-6BB33F62E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Distorted Sense of Self: Why it Develops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A2C6DE-7B69-EC4E-D631-CF49A9F703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Anxiety</a:t>
            </a:r>
          </a:p>
          <a:p>
            <a:r>
              <a:rPr lang="en-US" dirty="0"/>
              <a:t>Anxiety trains the brain to constantly scan for:</a:t>
            </a:r>
          </a:p>
          <a:p>
            <a:pPr lvl="1"/>
            <a:r>
              <a:rPr lang="en-US" dirty="0"/>
              <a:t>mistakes</a:t>
            </a:r>
          </a:p>
          <a:p>
            <a:pPr lvl="1"/>
            <a:r>
              <a:rPr lang="en-US" dirty="0"/>
              <a:t>rejection</a:t>
            </a:r>
          </a:p>
          <a:p>
            <a:pPr lvl="1"/>
            <a:r>
              <a:rPr lang="en-US" dirty="0"/>
              <a:t>threats</a:t>
            </a:r>
          </a:p>
          <a:p>
            <a:pPr lvl="1"/>
            <a:r>
              <a:rPr lang="en-US" dirty="0"/>
              <a:t>“not good enough” signs</a:t>
            </a:r>
          </a:p>
          <a:p>
            <a:r>
              <a:rPr lang="en-US" dirty="0"/>
              <a:t>Over time, this can create:</a:t>
            </a:r>
          </a:p>
          <a:p>
            <a:pPr lvl="1"/>
            <a:r>
              <a:rPr lang="en-US" dirty="0"/>
              <a:t>Hyper-self-monitoring</a:t>
            </a:r>
          </a:p>
          <a:p>
            <a:pPr lvl="1"/>
            <a:r>
              <a:rPr lang="en-US" dirty="0"/>
              <a:t>Fear of being judged</a:t>
            </a:r>
          </a:p>
          <a:p>
            <a:pPr lvl="1"/>
            <a:r>
              <a:rPr lang="en-US" dirty="0"/>
              <a:t>Rigid self-rules (“I must be perfect”)</a:t>
            </a:r>
          </a:p>
          <a:p>
            <a:pPr lvl="1"/>
            <a:r>
              <a:rPr lang="en-US" dirty="0"/>
              <a:t>Identity built on performance and control</a:t>
            </a:r>
          </a:p>
          <a:p>
            <a:r>
              <a:rPr lang="en-US" dirty="0"/>
              <a:t>The anxious self becomes:</a:t>
            </a:r>
            <a:br>
              <a:rPr lang="en-US" dirty="0"/>
            </a:br>
            <a:r>
              <a:rPr lang="en-US" dirty="0"/>
              <a:t>👉 “I am only okay if nothing goes wrong.”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90858C-74CC-905B-6C84-19A5ECCC73B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A distorted sense of self doesn’t appear randomly. It usually forms over time as the brain tries to make sense of pain, fear, and expectations.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809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705359-B2EF-B080-3C29-6AFD5A06CF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8A31C-B8B0-AEE9-C3EF-717D93A07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Distorted Sense of Self: Why it Develops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BA4F27-2295-B6B8-150E-5903AD2616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Depression</a:t>
            </a:r>
          </a:p>
          <a:p>
            <a:r>
              <a:rPr lang="en-US" dirty="0"/>
              <a:t>Depression distorts self-image by changing how the brain processes information:</a:t>
            </a:r>
          </a:p>
          <a:p>
            <a:pPr lvl="1"/>
            <a:r>
              <a:rPr lang="en-US" dirty="0"/>
              <a:t>It filters out positives</a:t>
            </a:r>
          </a:p>
          <a:p>
            <a:pPr lvl="1"/>
            <a:r>
              <a:rPr lang="en-US" dirty="0"/>
              <a:t>Magnifies failures</a:t>
            </a:r>
          </a:p>
          <a:p>
            <a:pPr lvl="1"/>
            <a:r>
              <a:rPr lang="en-US" dirty="0"/>
              <a:t>Interprets neutral events as personal flaws</a:t>
            </a:r>
          </a:p>
          <a:p>
            <a:r>
              <a:rPr lang="en-US" dirty="0"/>
              <a:t>Depression teaches beliefs like:</a:t>
            </a:r>
          </a:p>
          <a:p>
            <a:pPr lvl="1"/>
            <a:r>
              <a:rPr lang="en-US" dirty="0"/>
              <a:t>“I am a burden.”</a:t>
            </a:r>
          </a:p>
          <a:p>
            <a:pPr lvl="1"/>
            <a:r>
              <a:rPr lang="en-US" dirty="0"/>
              <a:t>“I am broken.”</a:t>
            </a:r>
          </a:p>
          <a:p>
            <a:pPr lvl="1"/>
            <a:r>
              <a:rPr lang="en-US" dirty="0"/>
              <a:t>“Nothing about me is good.”</a:t>
            </a:r>
          </a:p>
          <a:p>
            <a:r>
              <a:rPr lang="en-US" dirty="0"/>
              <a:t>Over time, the self becomes defined by:</a:t>
            </a:r>
          </a:p>
          <a:p>
            <a:pPr lvl="1"/>
            <a:r>
              <a:rPr lang="en-US" dirty="0"/>
              <a:t>hopelessness</a:t>
            </a:r>
          </a:p>
          <a:p>
            <a:pPr lvl="1"/>
            <a:r>
              <a:rPr lang="en-US" dirty="0"/>
              <a:t>worthlessness</a:t>
            </a:r>
          </a:p>
          <a:p>
            <a:pPr lvl="1"/>
            <a:r>
              <a:rPr lang="en-US" dirty="0"/>
              <a:t>shame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AE8259-3FC5-3B27-80DF-F4C864463B8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A distorted sense of self doesn’t appear randomly. It usually forms over time as the brain tries to make sense of pain, fear, and expectations.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067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an Eating Disorder?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6128234-7BCD-70F9-0A57-CEF6942ED7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serious mental health condition characterized by ongoing difficulties with:</a:t>
            </a:r>
          </a:p>
          <a:p>
            <a:pPr lvl="1"/>
            <a:r>
              <a:rPr lang="en-US" dirty="0"/>
              <a:t>Eating </a:t>
            </a:r>
            <a:r>
              <a:rPr lang="en-US" b="1" dirty="0">
                <a:solidFill>
                  <a:srgbClr val="FF0000"/>
                </a:solidFill>
              </a:rPr>
              <a:t>behaviors</a:t>
            </a:r>
          </a:p>
          <a:p>
            <a:pPr lvl="1"/>
            <a:r>
              <a:rPr lang="en-US" dirty="0"/>
              <a:t>Thoughts &amp; emotions related to food </a:t>
            </a:r>
          </a:p>
          <a:p>
            <a:pPr lvl="1"/>
            <a:r>
              <a:rPr lang="en-US" dirty="0"/>
              <a:t>Body image &amp; weight	</a:t>
            </a:r>
          </a:p>
          <a:p>
            <a:pPr lvl="1"/>
            <a:r>
              <a:rPr lang="en-US" dirty="0"/>
              <a:t>Emotional well-being</a:t>
            </a:r>
          </a:p>
          <a:p>
            <a:pPr marL="274320" lvl="1" indent="0">
              <a:buNone/>
            </a:pPr>
            <a:endParaRPr lang="en-US" dirty="0"/>
          </a:p>
          <a:p>
            <a:r>
              <a:rPr lang="en-US" dirty="0"/>
              <a:t>Are </a:t>
            </a:r>
            <a:r>
              <a:rPr lang="en-US" b="1" dirty="0">
                <a:solidFill>
                  <a:srgbClr val="FF0000"/>
                </a:solidFill>
              </a:rPr>
              <a:t>coping mechanisms</a:t>
            </a:r>
            <a:r>
              <a:rPr lang="en-US" dirty="0"/>
              <a:t>, </a:t>
            </a:r>
            <a:r>
              <a:rPr lang="en-US" b="1" dirty="0">
                <a:highlight>
                  <a:srgbClr val="FFFF00"/>
                </a:highlight>
              </a:rPr>
              <a:t>not </a:t>
            </a:r>
            <a:r>
              <a:rPr lang="en-US" u="sng" dirty="0"/>
              <a:t>character flaws</a:t>
            </a:r>
            <a:r>
              <a:rPr lang="en-US" dirty="0"/>
              <a:t>.</a:t>
            </a:r>
          </a:p>
          <a:p>
            <a:r>
              <a:rPr lang="en-US" dirty="0"/>
              <a:t>Approximately 9% of the US population (28 million) have an eating disorder.</a:t>
            </a:r>
          </a:p>
        </p:txBody>
      </p:sp>
    </p:spTree>
    <p:extLst>
      <p:ext uri="{BB962C8B-B14F-4D97-AF65-F5344CB8AC3E}">
        <p14:creationId xmlns:p14="http://schemas.microsoft.com/office/powerpoint/2010/main" val="942682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A587CA-8A61-B2C0-A620-6CD69278FE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DD7BD-DEB5-B41E-CB4E-1D2DBC79E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Distorted Sense of Self: Why it Develops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F163B2-2DCE-933D-DD35-2F2347E4B8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/>
              <a:t>Body Image Pressure (Social &amp; Cultural)</a:t>
            </a:r>
          </a:p>
          <a:p>
            <a:r>
              <a:rPr lang="en-US" dirty="0"/>
              <a:t>Cultural messages (media, peers, family, social media) often teach:</a:t>
            </a:r>
          </a:p>
          <a:p>
            <a:pPr lvl="1"/>
            <a:r>
              <a:rPr lang="en-US" dirty="0"/>
              <a:t>Thin = worthy</a:t>
            </a:r>
          </a:p>
          <a:p>
            <a:pPr lvl="1"/>
            <a:r>
              <a:rPr lang="en-US" dirty="0"/>
              <a:t>Fit = disciplined</a:t>
            </a:r>
          </a:p>
          <a:p>
            <a:pPr lvl="1"/>
            <a:r>
              <a:rPr lang="en-US" dirty="0"/>
              <a:t>Attractive = lovable</a:t>
            </a:r>
          </a:p>
          <a:p>
            <a:pPr lvl="1"/>
            <a:r>
              <a:rPr lang="en-US" dirty="0"/>
              <a:t>Aging or weight gain = failure</a:t>
            </a:r>
          </a:p>
          <a:p>
            <a:r>
              <a:rPr lang="en-US" dirty="0"/>
              <a:t>This can lead to:</a:t>
            </a:r>
          </a:p>
          <a:p>
            <a:pPr lvl="1"/>
            <a:r>
              <a:rPr lang="en-US" dirty="0"/>
              <a:t>Comparing constantly</a:t>
            </a:r>
          </a:p>
          <a:p>
            <a:pPr lvl="1"/>
            <a:r>
              <a:rPr lang="en-US" dirty="0"/>
              <a:t>Reducing identity to appearance</a:t>
            </a:r>
          </a:p>
          <a:p>
            <a:pPr lvl="1"/>
            <a:r>
              <a:rPr lang="en-US" dirty="0"/>
              <a:t>Believing love must be earned through looks</a:t>
            </a:r>
          </a:p>
          <a:p>
            <a:r>
              <a:rPr lang="en-US" dirty="0">
                <a:highlight>
                  <a:srgbClr val="FFFF00"/>
                </a:highlight>
              </a:rPr>
              <a:t>Instead of “I am a person,” the message becomes:</a:t>
            </a:r>
            <a:br>
              <a:rPr lang="en-US" dirty="0">
                <a:highlight>
                  <a:srgbClr val="FFFF00"/>
                </a:highlight>
              </a:rPr>
            </a:br>
            <a:r>
              <a:rPr lang="en-US" dirty="0">
                <a:highlight>
                  <a:srgbClr val="FFFF00"/>
                </a:highlight>
              </a:rPr>
              <a:t>👉 “I am a body to be evaluated.”</a:t>
            </a:r>
          </a:p>
          <a:p>
            <a:r>
              <a:rPr lang="en-US" dirty="0"/>
              <a:t>This is especially powerful during:</a:t>
            </a:r>
          </a:p>
          <a:p>
            <a:pPr lvl="1"/>
            <a:r>
              <a:rPr lang="en-US" dirty="0"/>
              <a:t>adolescence</a:t>
            </a:r>
          </a:p>
          <a:p>
            <a:pPr lvl="1"/>
            <a:r>
              <a:rPr lang="en-US" dirty="0"/>
              <a:t>trauma recovery</a:t>
            </a:r>
          </a:p>
          <a:p>
            <a:pPr lvl="1"/>
            <a:r>
              <a:rPr lang="en-US" dirty="0"/>
              <a:t>periods of low self-esteem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284BFA-778E-E2CD-76FC-0855D2604DA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A distorted sense of self doesn’t appear randomly. It usually forms over time as the brain tries to make sense of pain, fear, and expectations.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074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81DCD-AF1D-2BE5-63B8-7AB040A9E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These Factors Interact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B265E6-24E2-4A48-F8CF-C519C4B2CC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These contributors rarely exist alone:</a:t>
            </a:r>
          </a:p>
          <a:p>
            <a:pPr lvl="1"/>
            <a:r>
              <a:rPr lang="en-US" dirty="0"/>
              <a:t>Trauma can lead to anxiety and depression.</a:t>
            </a:r>
          </a:p>
          <a:p>
            <a:pPr lvl="1"/>
            <a:r>
              <a:rPr lang="en-US" dirty="0"/>
              <a:t>Anxiety can increase body control behaviors.</a:t>
            </a:r>
          </a:p>
          <a:p>
            <a:pPr lvl="1"/>
            <a:r>
              <a:rPr lang="en-US" dirty="0"/>
              <a:t>Depression can make body image more negative.</a:t>
            </a:r>
          </a:p>
          <a:p>
            <a:pPr lvl="1"/>
            <a:r>
              <a:rPr lang="en-US" dirty="0"/>
              <a:t>Body pressure can worsen trauma-based shame.</a:t>
            </a:r>
          </a:p>
          <a:p>
            <a:r>
              <a:rPr lang="en-US" dirty="0"/>
              <a:t>Together they can form this belief:</a:t>
            </a:r>
          </a:p>
          <a:p>
            <a:pPr lvl="1"/>
            <a:r>
              <a:rPr lang="en-US" dirty="0"/>
              <a:t>“If I fix my body or control myself perfectly, I will finally be okay.”</a:t>
            </a:r>
          </a:p>
          <a:p>
            <a:pPr lvl="1"/>
            <a:r>
              <a:rPr lang="en-US" dirty="0"/>
              <a:t>This turns the self into a </a:t>
            </a:r>
            <a:r>
              <a:rPr lang="en-US" b="1" dirty="0">
                <a:highlight>
                  <a:srgbClr val="FFFF00"/>
                </a:highlight>
              </a:rPr>
              <a:t>project</a:t>
            </a:r>
            <a:r>
              <a:rPr lang="en-US" dirty="0"/>
              <a:t> instead of a person.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193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8AC3D8-5060-CC50-F22E-21EDAF68DE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334D2-F217-59A6-928C-3282B77CD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Recovery Implication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B64CC1-D2F5-4DA8-D00C-E1E168D107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Healing requires more than normalizing eating. It means:</a:t>
            </a:r>
          </a:p>
          <a:p>
            <a:pPr lvl="1"/>
            <a:r>
              <a:rPr lang="en-US" dirty="0"/>
              <a:t>Rebuilding identity beyond appearance</a:t>
            </a:r>
          </a:p>
          <a:p>
            <a:pPr lvl="1"/>
            <a:r>
              <a:rPr lang="en-US" dirty="0"/>
              <a:t>Learning to tolerate emotions</a:t>
            </a:r>
          </a:p>
          <a:p>
            <a:pPr lvl="1"/>
            <a:r>
              <a:rPr lang="en-US" dirty="0"/>
              <a:t>Developing self-compassion</a:t>
            </a:r>
          </a:p>
          <a:p>
            <a:pPr lvl="1"/>
            <a:r>
              <a:rPr lang="en-US" dirty="0"/>
              <a:t>Separating “who I am” from “what I weigh”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Relearning trust in one’s body and internal cues</a:t>
            </a:r>
          </a:p>
          <a:p>
            <a:r>
              <a:rPr lang="en-US" dirty="0"/>
              <a:t>Recovery is often about moving from:</a:t>
            </a:r>
            <a:br>
              <a:rPr lang="en-US" dirty="0"/>
            </a:br>
            <a:r>
              <a:rPr lang="en-US" dirty="0"/>
              <a:t>❌ “My body is the problem.”</a:t>
            </a:r>
            <a:br>
              <a:rPr lang="en-US" dirty="0"/>
            </a:br>
            <a:r>
              <a:rPr lang="en-US" dirty="0"/>
              <a:t>to</a:t>
            </a:r>
            <a:br>
              <a:rPr lang="en-US" dirty="0"/>
            </a:br>
            <a:r>
              <a:rPr lang="en-US" dirty="0"/>
              <a:t>✅ “My pain deserves care, not punishment.”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b="1" dirty="0">
              <a:latin typeface="Juice ITC" panose="04040403040A02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8143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F77315-612E-2F84-2780-4F0DA40243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AADC7-493E-764F-A68E-8A7F6489A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Signs and Warning Signals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52C601-C2E2-64F7-7455-6B9E2A6BAB3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en-US" sz="5200" b="1" dirty="0"/>
              <a:t>Physical Warning Signs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en-US" sz="5200" dirty="0"/>
              <a:t>Weight loss or gain (or frequent fluctuations)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en-US" sz="5200" dirty="0"/>
              <a:t>Dizziness or fainting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en-US" sz="5200" dirty="0"/>
              <a:t>Fatigue or weakness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en-US" sz="5200" dirty="0"/>
              <a:t>Cold intolerance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en-US" sz="5200" dirty="0"/>
              <a:t>Hair thinning or hair loss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en-US" sz="5200" dirty="0"/>
              <a:t>Dry skin or brittle nails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en-US" sz="5200" dirty="0"/>
              <a:t>Stomach pain or bloating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en-US" sz="5200" dirty="0"/>
              <a:t>Constipation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en-US" sz="5200" dirty="0"/>
              <a:t>Menstrual changes or loss of period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en-US" sz="5200" dirty="0"/>
              <a:t>Swollen cheeks or jaw (from vomiting)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en-US" sz="5200" dirty="0"/>
              <a:t>Sore throat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en-US" sz="5200" dirty="0"/>
              <a:t>Dental problems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en-US" sz="5200" dirty="0"/>
              <a:t>Trouble concentrating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EADBE3-0D73-30AF-DC63-E22C5CF90FF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6400" b="1" dirty="0"/>
              <a:t>Social &amp; Lifestyle Changes</a:t>
            </a:r>
          </a:p>
          <a:p>
            <a:r>
              <a:rPr lang="en-US" sz="6400" dirty="0"/>
              <a:t>Withdrawal from friends or family</a:t>
            </a:r>
          </a:p>
          <a:p>
            <a:r>
              <a:rPr lang="en-US" sz="6400" dirty="0"/>
              <a:t>Avoiding social events with food</a:t>
            </a:r>
          </a:p>
          <a:p>
            <a:r>
              <a:rPr lang="en-US" sz="6400" dirty="0"/>
              <a:t>Increased isolation</a:t>
            </a:r>
          </a:p>
          <a:p>
            <a:r>
              <a:rPr lang="en-US" sz="6400" dirty="0"/>
              <a:t>Loss of interest in activities</a:t>
            </a:r>
          </a:p>
          <a:p>
            <a:r>
              <a:rPr lang="en-US" sz="6400" dirty="0"/>
              <a:t>Increased secrecy</a:t>
            </a:r>
          </a:p>
          <a:p>
            <a:r>
              <a:rPr lang="en-US" sz="6400" dirty="0"/>
              <a:t>Changes in sleep</a:t>
            </a:r>
          </a:p>
          <a:p>
            <a:r>
              <a:rPr lang="en-US" sz="6400" dirty="0"/>
              <a:t>Drop in school or work performance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780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BA9E75-6A97-2F55-99C0-3790A6970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Signs and Warning Signals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57536D-9704-F776-F25F-478B35E5EE6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b="1" dirty="0"/>
              <a:t>Behavioral Signs</a:t>
            </a:r>
          </a:p>
          <a:p>
            <a:r>
              <a:rPr lang="en-US" dirty="0"/>
              <a:t>Skipping meals or eating very small portions</a:t>
            </a:r>
          </a:p>
          <a:p>
            <a:r>
              <a:rPr lang="en-US" dirty="0"/>
              <a:t>Avoiding eating in front of others</a:t>
            </a:r>
          </a:p>
          <a:p>
            <a:r>
              <a:rPr lang="en-US" dirty="0"/>
              <a:t>Rigid food rules (only certain foods, certain times)</a:t>
            </a:r>
          </a:p>
          <a:p>
            <a:r>
              <a:rPr lang="en-US" dirty="0"/>
              <a:t>Frequent dieting or “starting over”</a:t>
            </a:r>
          </a:p>
          <a:p>
            <a:r>
              <a:rPr lang="en-US" dirty="0"/>
              <a:t>Cutting out food groups</a:t>
            </a:r>
          </a:p>
          <a:p>
            <a:r>
              <a:rPr lang="en-US" dirty="0"/>
              <a:t>Hiding or hoarding food</a:t>
            </a:r>
          </a:p>
          <a:p>
            <a:r>
              <a:rPr lang="en-US" dirty="0"/>
              <a:t>Going to the bathroom right after meals</a:t>
            </a:r>
          </a:p>
          <a:p>
            <a:r>
              <a:rPr lang="en-US" dirty="0"/>
              <a:t>Excessive or compulsive exercise</a:t>
            </a:r>
          </a:p>
          <a:p>
            <a:r>
              <a:rPr lang="en-US" dirty="0"/>
              <a:t>Weighing self often or body checking</a:t>
            </a:r>
          </a:p>
          <a:p>
            <a:r>
              <a:rPr lang="en-US" dirty="0"/>
              <a:t>Wearing baggy clothes to hide body</a:t>
            </a:r>
          </a:p>
          <a:p>
            <a:r>
              <a:rPr lang="en-US" dirty="0"/>
              <a:t>Sudden interest in cooking but not eating</a:t>
            </a:r>
          </a:p>
          <a:p>
            <a:r>
              <a:rPr lang="en-US" dirty="0"/>
              <a:t>Lying about eating or weight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8CD46F-960A-B9CE-759B-B687B2AFCFF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b="1" dirty="0"/>
              <a:t>Emotional &amp; Psychological Signs</a:t>
            </a:r>
          </a:p>
          <a:p>
            <a:r>
              <a:rPr lang="en-US" dirty="0"/>
              <a:t>Strong fear of weight gain</a:t>
            </a:r>
          </a:p>
          <a:p>
            <a:r>
              <a:rPr lang="en-US" dirty="0"/>
              <a:t>Obsession with food, calories, or body</a:t>
            </a:r>
          </a:p>
          <a:p>
            <a:r>
              <a:rPr lang="en-US" dirty="0"/>
              <a:t>Feeling “out of control” around food</a:t>
            </a:r>
          </a:p>
          <a:p>
            <a:r>
              <a:rPr lang="en-US" dirty="0"/>
              <a:t>Guilt or shame after eating</a:t>
            </a:r>
          </a:p>
          <a:p>
            <a:r>
              <a:rPr lang="en-US" dirty="0"/>
              <a:t>Perfectionism</a:t>
            </a:r>
          </a:p>
          <a:p>
            <a:r>
              <a:rPr lang="en-US" dirty="0"/>
              <a:t>Low self-esteem</a:t>
            </a:r>
          </a:p>
          <a:p>
            <a:r>
              <a:rPr lang="en-US" dirty="0"/>
              <a:t>Mood swings</a:t>
            </a:r>
          </a:p>
          <a:p>
            <a:r>
              <a:rPr lang="en-US" dirty="0"/>
              <a:t>Anxiety around meals</a:t>
            </a:r>
          </a:p>
          <a:p>
            <a:r>
              <a:rPr lang="en-US" dirty="0"/>
              <a:t>Depression or hopelessness</a:t>
            </a:r>
          </a:p>
          <a:p>
            <a:r>
              <a:rPr lang="en-US" dirty="0"/>
              <a:t>Irritability</a:t>
            </a:r>
          </a:p>
          <a:p>
            <a:r>
              <a:rPr lang="en-US" dirty="0"/>
              <a:t>Feeling “never good enough”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868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FBDD4D-9EAD-EDA3-2F68-D87D05FC3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 &amp; Recovery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503DA3-E141-C354-A6C6-77FC48C21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Eating disorders are treatable. </a:t>
            </a:r>
          </a:p>
          <a:p>
            <a:r>
              <a:rPr lang="en-US" dirty="0"/>
              <a:t>Recovery is possible.</a:t>
            </a:r>
          </a:p>
          <a:p>
            <a:r>
              <a:rPr lang="en-US" dirty="0"/>
              <a:t>Treatment focuses on both </a:t>
            </a:r>
            <a:r>
              <a:rPr lang="en-US" b="1" dirty="0">
                <a:highlight>
                  <a:srgbClr val="FFFF00"/>
                </a:highlight>
              </a:rPr>
              <a:t>the behaviors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/>
              <a:t>and </a:t>
            </a:r>
            <a:r>
              <a:rPr lang="en-US" b="1" dirty="0"/>
              <a:t>the </a:t>
            </a:r>
            <a:r>
              <a:rPr lang="en-US" b="1" dirty="0">
                <a:highlight>
                  <a:srgbClr val="FFFF00"/>
                </a:highlight>
              </a:rPr>
              <a:t>emotional reasons </a:t>
            </a:r>
            <a:r>
              <a:rPr lang="en-US" b="1" dirty="0"/>
              <a:t>behind them</a:t>
            </a:r>
            <a:r>
              <a:rPr lang="en-US" dirty="0"/>
              <a:t>.</a:t>
            </a:r>
          </a:p>
          <a:p>
            <a:r>
              <a:rPr lang="en-US" dirty="0"/>
              <a:t>Treatment is comprehensive:</a:t>
            </a:r>
          </a:p>
          <a:p>
            <a:pPr lvl="1"/>
            <a:r>
              <a:rPr lang="en-US" dirty="0"/>
              <a:t>Medical care</a:t>
            </a:r>
          </a:p>
          <a:p>
            <a:pPr lvl="1"/>
            <a:r>
              <a:rPr lang="en-US" dirty="0"/>
              <a:t>Nutrition</a:t>
            </a:r>
          </a:p>
          <a:p>
            <a:pPr lvl="1"/>
            <a:r>
              <a:rPr lang="en-US" dirty="0"/>
              <a:t>Therapy approaches</a:t>
            </a:r>
          </a:p>
        </p:txBody>
      </p:sp>
    </p:spTree>
    <p:extLst>
      <p:ext uri="{BB962C8B-B14F-4D97-AF65-F5344CB8AC3E}">
        <p14:creationId xmlns:p14="http://schemas.microsoft.com/office/powerpoint/2010/main" val="938401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CFB37F-A0DB-BCFE-4A3A-C22660D5C4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B1F7A-E36F-3214-5E2D-29F6AA94A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762000"/>
          </a:xfrm>
        </p:spPr>
        <p:txBody>
          <a:bodyPr/>
          <a:lstStyle/>
          <a:p>
            <a:r>
              <a:rPr lang="en-US" dirty="0"/>
              <a:t>Treatment &amp; Recovery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FAE18F-2511-6923-A57D-06A8E66370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3813" y="1143000"/>
            <a:ext cx="9601200" cy="5029200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en-US" sz="4800" b="1" dirty="0"/>
              <a:t>Medical Stabilization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en-US" sz="4800" dirty="0"/>
              <a:t>Medical care is often the first step because malnutrition and purging can impact:</a:t>
            </a:r>
          </a:p>
          <a:p>
            <a:pPr lvl="1">
              <a:lnSpc>
                <a:spcPct val="170000"/>
              </a:lnSpc>
              <a:spcBef>
                <a:spcPts val="0"/>
              </a:spcBef>
            </a:pPr>
            <a:r>
              <a:rPr lang="en-US" sz="4800" dirty="0"/>
              <a:t>heart rhythm</a:t>
            </a:r>
          </a:p>
          <a:p>
            <a:pPr lvl="1">
              <a:lnSpc>
                <a:spcPct val="170000"/>
              </a:lnSpc>
              <a:spcBef>
                <a:spcPts val="0"/>
              </a:spcBef>
            </a:pPr>
            <a:r>
              <a:rPr lang="en-US" sz="4800" dirty="0"/>
              <a:t>blood pressure</a:t>
            </a:r>
          </a:p>
          <a:p>
            <a:pPr lvl="1">
              <a:lnSpc>
                <a:spcPct val="170000"/>
              </a:lnSpc>
              <a:spcBef>
                <a:spcPts val="0"/>
              </a:spcBef>
            </a:pPr>
            <a:r>
              <a:rPr lang="en-US" sz="4800" dirty="0"/>
              <a:t>electrolytes</a:t>
            </a:r>
          </a:p>
          <a:p>
            <a:pPr lvl="1">
              <a:lnSpc>
                <a:spcPct val="170000"/>
              </a:lnSpc>
              <a:spcBef>
                <a:spcPts val="0"/>
              </a:spcBef>
            </a:pPr>
            <a:r>
              <a:rPr lang="en-US" sz="4800" dirty="0"/>
              <a:t>digestion</a:t>
            </a:r>
          </a:p>
          <a:p>
            <a:pPr lvl="1">
              <a:lnSpc>
                <a:spcPct val="170000"/>
              </a:lnSpc>
              <a:spcBef>
                <a:spcPts val="0"/>
              </a:spcBef>
            </a:pPr>
            <a:r>
              <a:rPr lang="en-US" sz="4800" dirty="0"/>
              <a:t>hormones</a:t>
            </a:r>
          </a:p>
          <a:p>
            <a:pPr lvl="1">
              <a:lnSpc>
                <a:spcPct val="170000"/>
              </a:lnSpc>
              <a:spcBef>
                <a:spcPts val="0"/>
              </a:spcBef>
            </a:pPr>
            <a:r>
              <a:rPr lang="en-US" sz="4800" dirty="0"/>
              <a:t>bone health</a:t>
            </a:r>
          </a:p>
          <a:p>
            <a:pPr lvl="1">
              <a:lnSpc>
                <a:spcPct val="170000"/>
              </a:lnSpc>
              <a:spcBef>
                <a:spcPts val="0"/>
              </a:spcBef>
            </a:pPr>
            <a:r>
              <a:rPr lang="en-US" sz="4800" dirty="0"/>
              <a:t>cognition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en-US" sz="4800" dirty="0"/>
              <a:t>Doctors monitor:</a:t>
            </a:r>
          </a:p>
          <a:p>
            <a:pPr lvl="1">
              <a:lnSpc>
                <a:spcPct val="170000"/>
              </a:lnSpc>
              <a:spcBef>
                <a:spcPts val="0"/>
              </a:spcBef>
            </a:pPr>
            <a:r>
              <a:rPr lang="en-US" sz="4800" dirty="0"/>
              <a:t>vital signs</a:t>
            </a:r>
          </a:p>
          <a:p>
            <a:pPr lvl="1">
              <a:lnSpc>
                <a:spcPct val="170000"/>
              </a:lnSpc>
              <a:spcBef>
                <a:spcPts val="0"/>
              </a:spcBef>
            </a:pPr>
            <a:r>
              <a:rPr lang="en-US" sz="4800" dirty="0"/>
              <a:t>lab work</a:t>
            </a:r>
          </a:p>
          <a:p>
            <a:pPr lvl="1">
              <a:lnSpc>
                <a:spcPct val="170000"/>
              </a:lnSpc>
              <a:spcBef>
                <a:spcPts val="0"/>
              </a:spcBef>
            </a:pPr>
            <a:r>
              <a:rPr lang="en-US" sz="4800" dirty="0"/>
              <a:t>weight trends</a:t>
            </a:r>
          </a:p>
          <a:p>
            <a:pPr lvl="1">
              <a:lnSpc>
                <a:spcPct val="170000"/>
              </a:lnSpc>
              <a:spcBef>
                <a:spcPts val="0"/>
              </a:spcBef>
            </a:pPr>
            <a:r>
              <a:rPr lang="en-US" sz="4800" dirty="0"/>
              <a:t>dehydration</a:t>
            </a:r>
          </a:p>
          <a:p>
            <a:pPr lvl="1">
              <a:lnSpc>
                <a:spcPct val="170000"/>
              </a:lnSpc>
              <a:spcBef>
                <a:spcPts val="0"/>
              </a:spcBef>
            </a:pPr>
            <a:r>
              <a:rPr lang="en-US" sz="4800" dirty="0"/>
              <a:t>fainting or weakness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en-US" sz="4800" b="1" dirty="0"/>
              <a:t>Goal:</a:t>
            </a:r>
          </a:p>
          <a:p>
            <a:pPr lvl="1">
              <a:lnSpc>
                <a:spcPct val="170000"/>
              </a:lnSpc>
              <a:spcBef>
                <a:spcPts val="0"/>
              </a:spcBef>
            </a:pPr>
            <a:r>
              <a:rPr lang="en-US" sz="4400" b="1" dirty="0"/>
              <a:t>Restore a healthy weight</a:t>
            </a:r>
          </a:p>
          <a:p>
            <a:pPr lvl="1">
              <a:lnSpc>
                <a:spcPct val="170000"/>
              </a:lnSpc>
              <a:spcBef>
                <a:spcPts val="0"/>
              </a:spcBef>
            </a:pPr>
            <a:r>
              <a:rPr lang="en-US" sz="4400" b="1" dirty="0"/>
              <a:t>Create physical safety so psychological work can be effective.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790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BF21D2-6CE3-FDB7-4336-B9EA56D85A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6D8FE-A868-311C-18B6-0698746DD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762000"/>
          </a:xfrm>
        </p:spPr>
        <p:txBody>
          <a:bodyPr/>
          <a:lstStyle/>
          <a:p>
            <a:r>
              <a:rPr lang="en-US" dirty="0"/>
              <a:t>Treatment &amp; Recovery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15854D-4EEE-19F3-B3F9-1EB10F4CD1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3813" y="1143000"/>
            <a:ext cx="9601200" cy="5029200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sz="4800" b="1" dirty="0"/>
              <a:t>Nutrition Rehabilitation</a:t>
            </a:r>
          </a:p>
          <a:p>
            <a:r>
              <a:rPr lang="en-US" sz="4800" dirty="0"/>
              <a:t>Dietitians focus on:</a:t>
            </a:r>
            <a:br>
              <a:rPr lang="en-US" sz="4800" dirty="0"/>
            </a:br>
            <a:r>
              <a:rPr lang="en-US" sz="4800" dirty="0"/>
              <a:t>✔ restoring consistent eating (meals + snacks)</a:t>
            </a:r>
            <a:br>
              <a:rPr lang="en-US" sz="4800" dirty="0"/>
            </a:br>
            <a:r>
              <a:rPr lang="en-US" sz="4800" dirty="0"/>
              <a:t>✔ rebuilding hunger and fullness cues</a:t>
            </a:r>
            <a:br>
              <a:rPr lang="en-US" sz="4800" dirty="0"/>
            </a:br>
            <a:r>
              <a:rPr lang="en-US" sz="4800" dirty="0"/>
              <a:t>✔ reducing food fear</a:t>
            </a:r>
            <a:br>
              <a:rPr lang="en-US" sz="4800" dirty="0"/>
            </a:br>
            <a:r>
              <a:rPr lang="en-US" sz="4800" dirty="0"/>
              <a:t>✔ eliminating restrictive food rules</a:t>
            </a:r>
            <a:br>
              <a:rPr lang="en-US" sz="4800" dirty="0"/>
            </a:br>
            <a:r>
              <a:rPr lang="en-US" sz="4800" dirty="0"/>
              <a:t>✔ normalizing portions</a:t>
            </a:r>
            <a:br>
              <a:rPr lang="en-US" sz="4800" dirty="0"/>
            </a:br>
            <a:r>
              <a:rPr lang="en-US" sz="4800" dirty="0"/>
              <a:t>✔ preventing binge-restrict cycles</a:t>
            </a:r>
          </a:p>
          <a:p>
            <a:r>
              <a:rPr lang="en-US" sz="4800" dirty="0"/>
              <a:t>Nutrition therapy includes:</a:t>
            </a:r>
          </a:p>
          <a:p>
            <a:pPr lvl="1"/>
            <a:r>
              <a:rPr lang="en-US" sz="4400" dirty="0"/>
              <a:t>meal plans (temporary structure, not permanent rules)</a:t>
            </a:r>
          </a:p>
          <a:p>
            <a:pPr lvl="1"/>
            <a:r>
              <a:rPr lang="en-US" sz="4400" dirty="0"/>
              <a:t>food exposure</a:t>
            </a:r>
          </a:p>
          <a:p>
            <a:pPr lvl="1"/>
            <a:r>
              <a:rPr lang="en-US" sz="4400" dirty="0"/>
              <a:t>grocery and restaurant support</a:t>
            </a:r>
          </a:p>
          <a:p>
            <a:pPr lvl="1"/>
            <a:r>
              <a:rPr lang="en-US" sz="4400" dirty="0"/>
              <a:t>education about metabolism and starvation effects</a:t>
            </a:r>
          </a:p>
          <a:p>
            <a:pPr lvl="1"/>
            <a:r>
              <a:rPr lang="en-US" sz="4400" dirty="0"/>
              <a:t>gentle reintroduction of feared foods</a:t>
            </a:r>
          </a:p>
          <a:p>
            <a:r>
              <a:rPr lang="en-US" sz="4800" b="1" dirty="0"/>
              <a:t>Core message:</a:t>
            </a:r>
            <a:br>
              <a:rPr lang="en-US" sz="4800" dirty="0"/>
            </a:br>
            <a:r>
              <a:rPr lang="en-US" sz="4800" dirty="0"/>
              <a:t>Food is medicine. Eating regularly helps calm the brain.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566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3FB323-09C4-B58F-7B22-5246421AED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7927DB-0A29-B1D9-12BA-76DD8273A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762000"/>
          </a:xfrm>
        </p:spPr>
        <p:txBody>
          <a:bodyPr/>
          <a:lstStyle/>
          <a:p>
            <a:r>
              <a:rPr lang="en-US" dirty="0"/>
              <a:t>Treatment &amp; Recovery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BD5665-23A6-65F3-DE38-804BE4EA25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3813" y="1143000"/>
            <a:ext cx="9601200" cy="50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/>
              <a:t>Psychotherapy</a:t>
            </a:r>
          </a:p>
          <a:p>
            <a:pPr marL="342900" indent="-342900"/>
            <a:r>
              <a:rPr lang="en-US" sz="2000" dirty="0"/>
              <a:t>Addresses:</a:t>
            </a:r>
          </a:p>
          <a:p>
            <a:pPr marL="621982" lvl="1" indent="-342900"/>
            <a:r>
              <a:rPr lang="en-US" sz="1600" dirty="0"/>
              <a:t>The thoughts, emotions, behaviors, and relationships affected by the disorder.</a:t>
            </a:r>
          </a:p>
          <a:p>
            <a:pPr marL="621982" lvl="1" indent="-342900"/>
            <a:r>
              <a:rPr lang="en-US" sz="1600" dirty="0"/>
              <a:t>Therapy is </a:t>
            </a:r>
            <a:r>
              <a:rPr lang="en-US" sz="1600" b="1" dirty="0"/>
              <a:t>collaborative and trauma-informed</a:t>
            </a:r>
            <a:r>
              <a:rPr lang="en-US" sz="1600" dirty="0"/>
              <a:t>, emphasizing choice, safety, and empowerment.</a:t>
            </a:r>
          </a:p>
          <a:p>
            <a:pPr marL="621982" lvl="1" indent="-342900"/>
            <a:r>
              <a:rPr lang="en-US" sz="1600" dirty="0"/>
              <a:t>Progress is measured by </a:t>
            </a:r>
            <a:r>
              <a:rPr lang="en-US" sz="1600" b="1" dirty="0"/>
              <a:t>increased food tolerance, improved emotional coping, and a stronger, healthier sense of self</a:t>
            </a:r>
            <a:r>
              <a:rPr lang="en-US" sz="1600" dirty="0"/>
              <a:t>, rather than perfection.</a:t>
            </a:r>
          </a:p>
          <a:p>
            <a:pPr marL="342900" indent="-342900"/>
            <a:r>
              <a:rPr lang="en-US" sz="2000" dirty="0"/>
              <a:t>Key goals include:</a:t>
            </a:r>
          </a:p>
          <a:p>
            <a:pPr marL="621982" lvl="1" indent="-342900"/>
            <a:r>
              <a:rPr lang="en-US" sz="1600" dirty="0"/>
              <a:t>Reducing harmful behaviors (bingeing, purging, restriction, or avoidance)</a:t>
            </a:r>
          </a:p>
          <a:p>
            <a:pPr marL="621982" lvl="1" indent="-342900"/>
            <a:r>
              <a:rPr lang="en-US" sz="1600" dirty="0"/>
              <a:t>Identifying and challenging distorted beliefs about food, body, and self-worth</a:t>
            </a:r>
          </a:p>
          <a:p>
            <a:pPr marL="621982" lvl="1" indent="-342900"/>
            <a:r>
              <a:rPr lang="en-US" sz="1600" dirty="0"/>
              <a:t>Teaching coping skills for difficult emotions, anxiety, or trauma triggers</a:t>
            </a:r>
          </a:p>
          <a:p>
            <a:pPr marL="621982" lvl="1" indent="-342900"/>
            <a:r>
              <a:rPr lang="en-US" sz="1600" dirty="0"/>
              <a:t>Rebuilding self-esteem, self-compassion, and emotional regulation</a:t>
            </a:r>
          </a:p>
          <a:p>
            <a:pPr marL="621982" lvl="1" indent="-342900"/>
            <a:r>
              <a:rPr lang="en-US" sz="1600" dirty="0"/>
              <a:t>Supporting trauma processing when relevant, ensuring safety</a:t>
            </a:r>
          </a:p>
          <a:p>
            <a:pPr marL="621982" lvl="1" indent="-342900"/>
            <a:r>
              <a:rPr lang="en-US" sz="1600" dirty="0"/>
              <a:t>Improving social connections and relationships</a:t>
            </a:r>
          </a:p>
          <a:p>
            <a:pPr marL="621982" lvl="1" indent="-342900"/>
            <a:endParaRPr lang="en-US" sz="16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463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02F694-D468-0453-E0B1-45CC3F18A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3C9C85-E2AF-50ED-74C5-6444D62060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Eating disorders thrive in silence, but healing happens in connection.</a:t>
            </a:r>
          </a:p>
          <a:p>
            <a:r>
              <a:rPr lang="en-US" dirty="0"/>
              <a:t>You are NOT broken, you are NOT weak, and you are NOT alone!</a:t>
            </a:r>
          </a:p>
          <a:p>
            <a:r>
              <a:rPr lang="en-US" dirty="0"/>
              <a:t>If you or someone you love needs help, seek help.</a:t>
            </a:r>
          </a:p>
          <a:p>
            <a:pPr lvl="1"/>
            <a:r>
              <a:rPr lang="en-US" dirty="0"/>
              <a:t>National Alliance for Eating Disorders</a:t>
            </a:r>
          </a:p>
          <a:p>
            <a:pPr lvl="2"/>
            <a:r>
              <a:rPr lang="en-US" dirty="0"/>
              <a:t>1-866-662-1235</a:t>
            </a:r>
          </a:p>
          <a:p>
            <a:pPr lvl="1"/>
            <a:r>
              <a:rPr lang="en-US" dirty="0"/>
              <a:t>Crisis Lifeline</a:t>
            </a:r>
          </a:p>
          <a:p>
            <a:pPr lvl="2"/>
            <a:r>
              <a:rPr lang="en-US" b="1" dirty="0"/>
              <a:t>Call or text 988</a:t>
            </a:r>
          </a:p>
          <a:p>
            <a:pPr lvl="2"/>
            <a:r>
              <a:rPr lang="en-US" b="1" dirty="0"/>
              <a:t>Text HOME TO 741741</a:t>
            </a:r>
          </a:p>
          <a:p>
            <a:pPr lvl="1"/>
            <a:r>
              <a:rPr lang="en-US" dirty="0"/>
              <a:t>Miccosukee Clinic</a:t>
            </a:r>
          </a:p>
          <a:p>
            <a:pPr lvl="2"/>
            <a:r>
              <a:rPr lang="en-US" dirty="0"/>
              <a:t>Referrals and in-house assistance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420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F93F4-A2EF-AAE7-0216-1DA33D852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Eating Disorders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517BF3-586B-B86B-597A-F913844625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Anorexia Nervosa – “means not wanting to eat”</a:t>
            </a:r>
          </a:p>
          <a:p>
            <a:r>
              <a:rPr lang="en-US" b="1" dirty="0"/>
              <a:t>Main features:</a:t>
            </a:r>
            <a:endParaRPr lang="en-US" dirty="0"/>
          </a:p>
          <a:p>
            <a:pPr lvl="1"/>
            <a:r>
              <a:rPr lang="en-US" dirty="0"/>
              <a:t>Intense fear of weight gain</a:t>
            </a:r>
          </a:p>
          <a:p>
            <a:pPr lvl="1"/>
            <a:r>
              <a:rPr lang="en-US" dirty="0"/>
              <a:t>Restricting food intake</a:t>
            </a:r>
          </a:p>
          <a:p>
            <a:pPr lvl="1"/>
            <a:r>
              <a:rPr lang="en-US" dirty="0"/>
              <a:t>Distorted body image</a:t>
            </a:r>
          </a:p>
          <a:p>
            <a:pPr lvl="1"/>
            <a:r>
              <a:rPr lang="en-US" dirty="0"/>
              <a:t>Strong need for control</a:t>
            </a:r>
          </a:p>
          <a:p>
            <a:pPr lvl="1"/>
            <a:r>
              <a:rPr lang="en-US" dirty="0"/>
              <a:t>May be underweight, but not always</a:t>
            </a:r>
          </a:p>
          <a:p>
            <a:r>
              <a:rPr lang="en-US" b="1" dirty="0"/>
              <a:t>Common behaviors:</a:t>
            </a:r>
            <a:endParaRPr lang="en-US" dirty="0"/>
          </a:p>
          <a:p>
            <a:pPr lvl="1"/>
            <a:r>
              <a:rPr lang="en-US" dirty="0"/>
              <a:t>Skipping meals</a:t>
            </a:r>
          </a:p>
          <a:p>
            <a:pPr lvl="1"/>
            <a:r>
              <a:rPr lang="en-US" dirty="0"/>
              <a:t>Eating very small portions</a:t>
            </a:r>
          </a:p>
          <a:p>
            <a:pPr lvl="1"/>
            <a:r>
              <a:rPr lang="en-US" dirty="0"/>
              <a:t>Excessive exercise</a:t>
            </a:r>
          </a:p>
          <a:p>
            <a:pPr lvl="1"/>
            <a:r>
              <a:rPr lang="en-US" dirty="0"/>
              <a:t>Avoiding “unsafe” foods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5002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05742C-CC95-3FF6-A57E-32B982CC2A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10A75-AC5A-EFC6-0C22-844F4EBA9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Anorexia Nervosa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1B809F-F144-C14C-A39A-CA3E88A424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Main types:</a:t>
            </a:r>
            <a:endParaRPr lang="en-US" dirty="0"/>
          </a:p>
          <a:p>
            <a:pPr lvl="1"/>
            <a:r>
              <a:rPr lang="en-US" b="1" dirty="0"/>
              <a:t>Restrictive anorexia</a:t>
            </a:r>
          </a:p>
          <a:p>
            <a:pPr lvl="2"/>
            <a:r>
              <a:rPr lang="en-US" dirty="0"/>
              <a:t>Severely limiting food intake.  Some people exercise excessively so they don’t gain weight.</a:t>
            </a:r>
          </a:p>
          <a:p>
            <a:pPr lvl="1"/>
            <a:r>
              <a:rPr lang="en-US" b="1" dirty="0"/>
              <a:t>Binge-purge anorexia</a:t>
            </a:r>
          </a:p>
          <a:p>
            <a:pPr lvl="2"/>
            <a:r>
              <a:rPr lang="en-US" dirty="0"/>
              <a:t>Limiting food AND episodes of binge eating and/or purging.</a:t>
            </a:r>
          </a:p>
          <a:p>
            <a:r>
              <a:rPr lang="en-US" b="1" dirty="0"/>
              <a:t>Overtime anorexia can lead to:</a:t>
            </a:r>
            <a:endParaRPr lang="en-US" dirty="0"/>
          </a:p>
          <a:p>
            <a:pPr lvl="1"/>
            <a:r>
              <a:rPr lang="en-US" dirty="0"/>
              <a:t>Severely low Body Mass Index)</a:t>
            </a:r>
          </a:p>
          <a:p>
            <a:pPr lvl="1"/>
            <a:r>
              <a:rPr lang="en-US" dirty="0"/>
              <a:t>Malnutrition (starvation) affects nearly every organ and tissue in your body.</a:t>
            </a:r>
          </a:p>
          <a:p>
            <a:pPr lvl="2"/>
            <a:r>
              <a:rPr lang="en-US" dirty="0"/>
              <a:t>Kidney and liver damage</a:t>
            </a:r>
          </a:p>
          <a:p>
            <a:pPr lvl="2"/>
            <a:r>
              <a:rPr lang="en-US" dirty="0"/>
              <a:t>Heart failure or cardiac arrest</a:t>
            </a:r>
          </a:p>
          <a:p>
            <a:pPr lvl="2"/>
            <a:r>
              <a:rPr lang="en-US" dirty="0"/>
              <a:t>Delayed growth in children</a:t>
            </a:r>
          </a:p>
          <a:p>
            <a:pPr lvl="2"/>
            <a:r>
              <a:rPr lang="en-US" dirty="0"/>
              <a:t>Infertility in adults</a:t>
            </a:r>
          </a:p>
          <a:p>
            <a:pPr lvl="2"/>
            <a:r>
              <a:rPr lang="en-US" dirty="0"/>
              <a:t>Self- harm and suicidal thoughts</a:t>
            </a:r>
          </a:p>
          <a:p>
            <a:pPr lvl="2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115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658F1A-F9FB-8FE5-C36D-D4E34836E2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1AFA8-6B06-BACB-8B3C-CCB2F37F2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Eating Disorders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84F09D-54C6-BA78-FC17-A0714F1B72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Bulimia Nervosa</a:t>
            </a:r>
          </a:p>
          <a:p>
            <a:r>
              <a:rPr lang="en-US" b="1" dirty="0"/>
              <a:t>Main features:</a:t>
            </a:r>
            <a:endParaRPr lang="en-US" dirty="0"/>
          </a:p>
          <a:p>
            <a:pPr lvl="1"/>
            <a:r>
              <a:rPr lang="en-US" dirty="0"/>
              <a:t>Repeated binge eating (large amounts of food in a short time)</a:t>
            </a:r>
          </a:p>
          <a:p>
            <a:pPr lvl="1"/>
            <a:r>
              <a:rPr lang="en-US" dirty="0"/>
              <a:t>Followed by behaviors to “undo” the eating (Compensatory behaviors to prevent weight gain), such as:</a:t>
            </a:r>
          </a:p>
          <a:p>
            <a:pPr lvl="2"/>
            <a:r>
              <a:rPr lang="en-US" dirty="0"/>
              <a:t>Vomiting </a:t>
            </a:r>
          </a:p>
          <a:p>
            <a:pPr lvl="2"/>
            <a:r>
              <a:rPr lang="en-US" dirty="0"/>
              <a:t>Laxative use</a:t>
            </a:r>
          </a:p>
          <a:p>
            <a:pPr lvl="2"/>
            <a:r>
              <a:rPr lang="en-US" dirty="0"/>
              <a:t>Fasting</a:t>
            </a:r>
          </a:p>
          <a:p>
            <a:pPr lvl="2"/>
            <a:r>
              <a:rPr lang="en-US" dirty="0"/>
              <a:t>Excessive exercising</a:t>
            </a:r>
          </a:p>
          <a:p>
            <a:r>
              <a:rPr lang="en-US" b="1" dirty="0"/>
              <a:t>People often may:</a:t>
            </a:r>
            <a:endParaRPr lang="en-US" dirty="0"/>
          </a:p>
          <a:p>
            <a:pPr lvl="1"/>
            <a:r>
              <a:rPr lang="en-US" dirty="0"/>
              <a:t>Feel out of control while bingeing</a:t>
            </a:r>
          </a:p>
          <a:p>
            <a:pPr lvl="1"/>
            <a:r>
              <a:rPr lang="en-US" dirty="0"/>
              <a:t>Feel guilt or strong shame</a:t>
            </a:r>
          </a:p>
          <a:p>
            <a:pPr lvl="1"/>
            <a:r>
              <a:rPr lang="en-US" dirty="0"/>
              <a:t>Appear normal or fluctuating weight, making it harder to detect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688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41D958-B623-FFD7-3338-D85433DE17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C1DFB-7710-7128-269A-B99943AE2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Eating Disorders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631237-B9BF-C7DC-D8B4-A503F8E125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Binge Eating Disorder (BED)</a:t>
            </a:r>
          </a:p>
          <a:p>
            <a:r>
              <a:rPr lang="en-US" b="1" dirty="0"/>
              <a:t>Main features:</a:t>
            </a:r>
            <a:endParaRPr lang="en-US" dirty="0"/>
          </a:p>
          <a:p>
            <a:pPr lvl="1"/>
            <a:r>
              <a:rPr lang="en-US" dirty="0"/>
              <a:t>Recurrent binge eating </a:t>
            </a:r>
            <a:r>
              <a:rPr lang="en-US" b="1" dirty="0"/>
              <a:t>without </a:t>
            </a:r>
            <a:r>
              <a:rPr lang="en-US" dirty="0"/>
              <a:t>purging</a:t>
            </a:r>
          </a:p>
          <a:p>
            <a:pPr lvl="1"/>
            <a:r>
              <a:rPr lang="en-US" dirty="0"/>
              <a:t>Eating large amounts quickly</a:t>
            </a:r>
          </a:p>
          <a:p>
            <a:pPr lvl="1"/>
            <a:r>
              <a:rPr lang="en-US" dirty="0"/>
              <a:t>Feeling out of control</a:t>
            </a:r>
          </a:p>
          <a:p>
            <a:r>
              <a:rPr lang="en-US" b="1" dirty="0"/>
              <a:t>Common experiences:</a:t>
            </a:r>
            <a:endParaRPr lang="en-US" dirty="0"/>
          </a:p>
          <a:p>
            <a:pPr lvl="1"/>
            <a:r>
              <a:rPr lang="en-US" dirty="0"/>
              <a:t>Eating when not hungry</a:t>
            </a:r>
          </a:p>
          <a:p>
            <a:pPr lvl="1"/>
            <a:r>
              <a:rPr lang="en-US" dirty="0"/>
              <a:t>Eating alone due to shame</a:t>
            </a:r>
          </a:p>
          <a:p>
            <a:pPr lvl="1"/>
            <a:r>
              <a:rPr lang="en-US" dirty="0"/>
              <a:t>Feeling guilt or disgust after</a:t>
            </a:r>
          </a:p>
          <a:p>
            <a:r>
              <a:rPr lang="en-US" b="1" dirty="0"/>
              <a:t>Core struggle:</a:t>
            </a:r>
            <a:br>
              <a:rPr lang="en-US" dirty="0"/>
            </a:br>
            <a:r>
              <a:rPr lang="en-US" dirty="0"/>
              <a:t>“Food is how I cope.”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376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05296B-1648-957C-9318-5A32625466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A39BF-E7DA-3191-686A-147FE6E98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Eating Disorders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474B24-2DE6-68C5-4448-E094D03D71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Avoidant/Restrictive Food Intake Disorder (ARFID)</a:t>
            </a:r>
          </a:p>
          <a:p>
            <a:r>
              <a:rPr lang="en-US" b="1" dirty="0"/>
              <a:t>Main features:</a:t>
            </a:r>
            <a:endParaRPr lang="en-US" dirty="0"/>
          </a:p>
          <a:p>
            <a:pPr lvl="1"/>
            <a:r>
              <a:rPr lang="en-US" dirty="0"/>
              <a:t>Limited range of foods</a:t>
            </a:r>
          </a:p>
          <a:p>
            <a:pPr lvl="1"/>
            <a:r>
              <a:rPr lang="en-US" dirty="0"/>
              <a:t>Not driven by body image</a:t>
            </a:r>
          </a:p>
          <a:p>
            <a:pPr lvl="1"/>
            <a:r>
              <a:rPr lang="en-US" dirty="0"/>
              <a:t>Fear of choking, vomiting, or sensory discomfort</a:t>
            </a:r>
          </a:p>
          <a:p>
            <a:r>
              <a:rPr lang="en-US" b="1" dirty="0"/>
              <a:t>Common reasons:</a:t>
            </a:r>
            <a:endParaRPr lang="en-US" dirty="0"/>
          </a:p>
          <a:p>
            <a:pPr lvl="1"/>
            <a:r>
              <a:rPr lang="en-US" dirty="0"/>
              <a:t>Texture sensitivity</a:t>
            </a:r>
          </a:p>
          <a:p>
            <a:pPr lvl="1"/>
            <a:r>
              <a:rPr lang="en-US" dirty="0"/>
              <a:t>Fear after a bad experience</a:t>
            </a:r>
          </a:p>
          <a:p>
            <a:pPr lvl="1"/>
            <a:r>
              <a:rPr lang="en-US" dirty="0"/>
              <a:t>Low appetite or lack of interest in food</a:t>
            </a:r>
          </a:p>
          <a:p>
            <a:r>
              <a:rPr lang="en-US" b="1" dirty="0"/>
              <a:t>Core struggle:</a:t>
            </a:r>
            <a:br>
              <a:rPr lang="en-US" dirty="0"/>
            </a:br>
            <a:r>
              <a:rPr lang="en-US" dirty="0"/>
              <a:t>“Food feels unsafe.”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941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57D7D-C60D-8CF9-B190-8B17B4F0A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causes eating disorders?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CB7E6B-2150-1859-7584-7EEE0BD609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There’s not 1 exact cause or explanation.</a:t>
            </a:r>
          </a:p>
          <a:p>
            <a:r>
              <a:rPr lang="en-US" dirty="0"/>
              <a:t>Contributing Factors:	</a:t>
            </a:r>
          </a:p>
          <a:p>
            <a:pPr lvl="1"/>
            <a:r>
              <a:rPr lang="en-US" dirty="0"/>
              <a:t>Environment</a:t>
            </a:r>
          </a:p>
          <a:p>
            <a:pPr lvl="2"/>
            <a:r>
              <a:rPr lang="en-US" dirty="0"/>
              <a:t>Family</a:t>
            </a:r>
          </a:p>
          <a:p>
            <a:pPr lvl="2"/>
            <a:r>
              <a:rPr lang="en-US" dirty="0"/>
              <a:t>Culture</a:t>
            </a:r>
          </a:p>
          <a:p>
            <a:pPr lvl="2"/>
            <a:r>
              <a:rPr lang="en-US" dirty="0"/>
              <a:t>Media</a:t>
            </a:r>
          </a:p>
          <a:p>
            <a:pPr lvl="2"/>
            <a:r>
              <a:rPr lang="en-US" dirty="0"/>
              <a:t>Peers</a:t>
            </a:r>
          </a:p>
          <a:p>
            <a:pPr lvl="2"/>
            <a:r>
              <a:rPr lang="en-US" dirty="0"/>
              <a:t>Experiences (trauma, grief, mental disorders)</a:t>
            </a:r>
          </a:p>
          <a:p>
            <a:pPr lvl="1"/>
            <a:r>
              <a:rPr lang="en-US" dirty="0"/>
              <a:t>Genetic component</a:t>
            </a:r>
          </a:p>
          <a:p>
            <a:r>
              <a:rPr lang="en-US" dirty="0"/>
              <a:t>The way individual manage stress</a:t>
            </a:r>
          </a:p>
          <a:p>
            <a:pPr lvl="1"/>
            <a:r>
              <a:rPr lang="en-US" dirty="0"/>
              <a:t>Many use food as a coping mechanism that they can “control”</a:t>
            </a:r>
          </a:p>
        </p:txBody>
      </p:sp>
    </p:spTree>
    <p:extLst>
      <p:ext uri="{BB962C8B-B14F-4D97-AF65-F5344CB8AC3E}">
        <p14:creationId xmlns:p14="http://schemas.microsoft.com/office/powerpoint/2010/main" val="2107886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Influences on Eating Behavior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FB95E3-6BF8-07BA-579C-F047C2432A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 marL="514350" indent="-514350">
              <a:buAutoNum type="arabicPeriod"/>
            </a:pPr>
            <a:r>
              <a:rPr lang="en-US" sz="4300" b="1" dirty="0"/>
              <a:t>Family Dynamics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4300" dirty="0"/>
              <a:t>Messages about food, weight, or body image growing up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4300" dirty="0"/>
              <a:t>Food used as reward, comfort, or punishment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4300" dirty="0"/>
              <a:t>Family conflict, high expectations, or lack of emotional support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4300" dirty="0"/>
              <a:t>Eating habits modeled by caregivers</a:t>
            </a:r>
          </a:p>
          <a:p>
            <a:pPr marL="514350" indent="-514350">
              <a:buAutoNum type="arabicPeriod"/>
            </a:pPr>
            <a:r>
              <a:rPr lang="en-US" sz="4300" b="1" dirty="0"/>
              <a:t>Social &amp; Media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4300" dirty="0"/>
              <a:t>Unrealistic body standards as “ideal” body images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4300" dirty="0"/>
              <a:t>Diet culture promoted as health or wellness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4300" dirty="0"/>
              <a:t>Before/after images and transformation messaging</a:t>
            </a:r>
          </a:p>
          <a:p>
            <a:pPr marL="793432" lvl="1" indent="-514350"/>
            <a:endParaRPr lang="en-US" sz="4300" dirty="0"/>
          </a:p>
          <a:p>
            <a:pPr marL="514350" indent="-514350">
              <a:buAutoNum type="arabicPeriod"/>
            </a:pPr>
            <a:r>
              <a:rPr lang="en-US" sz="4300" b="1" dirty="0"/>
              <a:t>Peer Pressure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4300" dirty="0"/>
              <a:t>Comments from friends, coworkers, or partners about weight or food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4300" dirty="0"/>
              <a:t>Pressure to eat a certain way to fit in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4300" dirty="0"/>
              <a:t>Fear of judgment around eating in public</a:t>
            </a:r>
          </a:p>
          <a:p>
            <a:pPr marL="514350" indent="-514350"/>
            <a:endParaRPr lang="en-US" sz="2900" dirty="0"/>
          </a:p>
          <a:p>
            <a:pPr marL="548640" lvl="2" indent="0">
              <a:buNone/>
            </a:pPr>
            <a:endParaRPr lang="en-US" sz="2900" dirty="0"/>
          </a:p>
          <a:p>
            <a:pPr marL="274320" lvl="1" indent="0">
              <a:buNone/>
            </a:pPr>
            <a:endParaRPr lang="en-US" dirty="0"/>
          </a:p>
          <a:p>
            <a:pPr marL="731520" lvl="1" indent="-45720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378379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erenity 16x9">
  <a:themeElements>
    <a:clrScheme name="Serenity_16x9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TF02801109.potx" id="{B47C65E8-9F73-4C4F-A3C2-84725F71438E}" vid="{CFC30A9F-F7E5-41F4-B6B7-D2E5B79E3BFB}"/>
    </a:ext>
  </a:extLst>
</a:theme>
</file>

<file path=ppt/theme/theme2.xml><?xml version="1.0" encoding="utf-8"?>
<a:theme xmlns:a="http://schemas.openxmlformats.org/drawingml/2006/main" name="Office Them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1360506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2011-12-12T13:37:00+00:00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TP102801108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706526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REDMOND\v-soujap</DisplayName>
        <AccountId>1954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4683C129-7B42-490A-AD74-E9303BC76D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11E33DF-2340-4F4E-B874-B73FEFEBFC8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F249165-F638-412C-8E0A-DFB7045CA2E0}">
  <ds:schemaRefs>
    <ds:schemaRef ds:uri="http://purl.org/dc/terms/"/>
    <ds:schemaRef ds:uri="http://schemas.microsoft.com/office/2006/documentManagement/types"/>
    <ds:schemaRef ds:uri="http://www.w3.org/XML/1998/namespace"/>
    <ds:schemaRef ds:uri="4873beb7-5857-4685-be1f-d57550cc96cc"/>
    <ds:schemaRef ds:uri="http://schemas.microsoft.com/office/2006/metadata/properti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Serenity nature presentation (widescreen)</Template>
  <TotalTime>3395</TotalTime>
  <Words>2245</Words>
  <Application>Microsoft Office PowerPoint</Application>
  <PresentationFormat>Custom</PresentationFormat>
  <Paragraphs>365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Euphemia</vt:lpstr>
      <vt:lpstr>Juice ITC</vt:lpstr>
      <vt:lpstr>Wingdings</vt:lpstr>
      <vt:lpstr>Serenity 16x9</vt:lpstr>
      <vt:lpstr>Let’s Talk About  Eating Disorders</vt:lpstr>
      <vt:lpstr>What is an Eating Disorder?</vt:lpstr>
      <vt:lpstr>Common Eating Disorders</vt:lpstr>
      <vt:lpstr>Anorexia Nervosa</vt:lpstr>
      <vt:lpstr>Common Eating Disorders</vt:lpstr>
      <vt:lpstr>Common Eating Disorders</vt:lpstr>
      <vt:lpstr>Common Eating Disorders</vt:lpstr>
      <vt:lpstr>What causes eating disorders?</vt:lpstr>
      <vt:lpstr>Influences on Eating Behavior</vt:lpstr>
      <vt:lpstr>Influences on Eating Behavior</vt:lpstr>
      <vt:lpstr>Development of Eating Disorders </vt:lpstr>
      <vt:lpstr>Development of Eating Disorders </vt:lpstr>
      <vt:lpstr>Development of Eating Disorders </vt:lpstr>
      <vt:lpstr>Development of Eating Disorders </vt:lpstr>
      <vt:lpstr>Development of Eating Disorders </vt:lpstr>
      <vt:lpstr>Development of Eating Disorders </vt:lpstr>
      <vt:lpstr>Distorted Sense of Self: Why it Develops</vt:lpstr>
      <vt:lpstr>Distorted Sense of Self: Why it Develops</vt:lpstr>
      <vt:lpstr>Distorted Sense of Self: Why it Develops</vt:lpstr>
      <vt:lpstr>Distorted Sense of Self: Why it Develops</vt:lpstr>
      <vt:lpstr>How These Factors Interact</vt:lpstr>
      <vt:lpstr>Recovery Implication</vt:lpstr>
      <vt:lpstr>Signs and Warning Signals</vt:lpstr>
      <vt:lpstr>Signs and Warning Signals</vt:lpstr>
      <vt:lpstr>Treatment &amp; Recovery</vt:lpstr>
      <vt:lpstr>Treatment &amp; Recovery</vt:lpstr>
      <vt:lpstr>Treatment &amp; Recovery</vt:lpstr>
      <vt:lpstr>Treatment &amp; Recovery</vt:lpstr>
      <vt:lpstr>Closing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Let’s Talk About  Eating Disorders</dc:title>
  <dc:creator>Jennifer Prieto</dc:creator>
  <cp:lastModifiedBy>Michelle Rogers</cp:lastModifiedBy>
  <cp:revision>24</cp:revision>
  <cp:lastPrinted>2026-02-04T13:16:03Z</cp:lastPrinted>
  <dcterms:created xsi:type="dcterms:W3CDTF">2026-01-28T15:05:44Z</dcterms:created>
  <dcterms:modified xsi:type="dcterms:W3CDTF">2026-02-18T20:29:47Z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